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F8249896-B026-441C-96D5-260191277179}" type="datetimeFigureOut">
              <a:rPr lang="fr-FR" smtClean="0"/>
              <a:pPr/>
              <a:t>22/03/2020</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5F5F06C5-9489-4D05-8BB7-9D24806FA80B}"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8249896-B026-441C-96D5-260191277179}" type="datetimeFigureOut">
              <a:rPr lang="fr-FR" smtClean="0"/>
              <a:pPr/>
              <a:t>22/03/2020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F5F06C5-9489-4D05-8BB7-9D24806FA80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F8249896-B026-441C-96D5-260191277179}" type="datetimeFigureOut">
              <a:rPr lang="fr-FR" smtClean="0"/>
              <a:pPr/>
              <a:t>22/03/2020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F5F06C5-9489-4D05-8BB7-9D24806FA80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F8249896-B026-441C-96D5-260191277179}" type="datetimeFigureOut">
              <a:rPr lang="fr-FR" smtClean="0"/>
              <a:pPr/>
              <a:t>22/03/2020</a:t>
            </a:fld>
            <a:endParaRPr lang="fr-FR"/>
          </a:p>
        </p:txBody>
      </p:sp>
      <p:sp>
        <p:nvSpPr>
          <p:cNvPr id="9" name="Espace réservé du numéro de diapositive 8"/>
          <p:cNvSpPr>
            <a:spLocks noGrp="1"/>
          </p:cNvSpPr>
          <p:nvPr>
            <p:ph type="sldNum" sz="quarter" idx="15"/>
          </p:nvPr>
        </p:nvSpPr>
        <p:spPr/>
        <p:txBody>
          <a:bodyPr rtlCol="0"/>
          <a:lstStyle/>
          <a:p>
            <a:fld id="{5F5F06C5-9489-4D05-8BB7-9D24806FA80B}"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F8249896-B026-441C-96D5-260191277179}" type="datetimeFigureOut">
              <a:rPr lang="fr-FR" smtClean="0"/>
              <a:pPr/>
              <a:t>22/03/2020</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5F5F06C5-9489-4D05-8BB7-9D24806FA80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F8249896-B026-441C-96D5-260191277179}" type="datetimeFigureOut">
              <a:rPr lang="fr-FR" smtClean="0"/>
              <a:pPr/>
              <a:t>22/03/2020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F5F06C5-9489-4D05-8BB7-9D24806FA80B}"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F8249896-B026-441C-96D5-260191277179}" type="datetimeFigureOut">
              <a:rPr lang="fr-FR" smtClean="0"/>
              <a:pPr/>
              <a:t>22/03/2020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F5F06C5-9489-4D05-8BB7-9D24806FA80B}"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F8249896-B026-441C-96D5-260191277179}" type="datetimeFigureOut">
              <a:rPr lang="fr-FR" smtClean="0"/>
              <a:pPr/>
              <a:t>22/03/2020</a:t>
            </a:fld>
            <a:endParaRPr lang="fr-FR"/>
          </a:p>
        </p:txBody>
      </p:sp>
      <p:sp>
        <p:nvSpPr>
          <p:cNvPr id="7" name="Espace réservé du numéro de diapositive 6"/>
          <p:cNvSpPr>
            <a:spLocks noGrp="1"/>
          </p:cNvSpPr>
          <p:nvPr>
            <p:ph type="sldNum" sz="quarter" idx="11"/>
          </p:nvPr>
        </p:nvSpPr>
        <p:spPr/>
        <p:txBody>
          <a:bodyPr rtlCol="0"/>
          <a:lstStyle/>
          <a:p>
            <a:fld id="{5F5F06C5-9489-4D05-8BB7-9D24806FA80B}"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8249896-B026-441C-96D5-260191277179}" type="datetimeFigureOut">
              <a:rPr lang="fr-FR" smtClean="0"/>
              <a:pPr/>
              <a:t>22/03/2020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F5F06C5-9489-4D05-8BB7-9D24806FA80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F8249896-B026-441C-96D5-260191277179}" type="datetimeFigureOut">
              <a:rPr lang="fr-FR" smtClean="0"/>
              <a:pPr/>
              <a:t>22/03/2020</a:t>
            </a:fld>
            <a:endParaRPr lang="fr-FR"/>
          </a:p>
        </p:txBody>
      </p:sp>
      <p:sp>
        <p:nvSpPr>
          <p:cNvPr id="22" name="Espace réservé du numéro de diapositive 21"/>
          <p:cNvSpPr>
            <a:spLocks noGrp="1"/>
          </p:cNvSpPr>
          <p:nvPr>
            <p:ph type="sldNum" sz="quarter" idx="15"/>
          </p:nvPr>
        </p:nvSpPr>
        <p:spPr/>
        <p:txBody>
          <a:bodyPr rtlCol="0"/>
          <a:lstStyle/>
          <a:p>
            <a:fld id="{5F5F06C5-9489-4D05-8BB7-9D24806FA80B}"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F8249896-B026-441C-96D5-260191277179}" type="datetimeFigureOut">
              <a:rPr lang="fr-FR" smtClean="0"/>
              <a:pPr/>
              <a:t>22/03/2020</a:t>
            </a:fld>
            <a:endParaRPr lang="fr-FR"/>
          </a:p>
        </p:txBody>
      </p:sp>
      <p:sp>
        <p:nvSpPr>
          <p:cNvPr id="18" name="Espace réservé du numéro de diapositive 17"/>
          <p:cNvSpPr>
            <a:spLocks noGrp="1"/>
          </p:cNvSpPr>
          <p:nvPr>
            <p:ph type="sldNum" sz="quarter" idx="11"/>
          </p:nvPr>
        </p:nvSpPr>
        <p:spPr/>
        <p:txBody>
          <a:bodyPr rtlCol="0"/>
          <a:lstStyle/>
          <a:p>
            <a:fld id="{5F5F06C5-9489-4D05-8BB7-9D24806FA80B}"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8249896-B026-441C-96D5-260191277179}" type="datetimeFigureOut">
              <a:rPr lang="fr-FR" smtClean="0"/>
              <a:pPr/>
              <a:t>22/03/2020</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5F5F06C5-9489-4D05-8BB7-9D24806FA80B}"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39552" y="0"/>
            <a:ext cx="7772400" cy="1010543"/>
          </a:xfrm>
        </p:spPr>
        <p:txBody>
          <a:bodyPr/>
          <a:lstStyle/>
          <a:p>
            <a:pPr algn="ctr"/>
            <a:r>
              <a:rPr lang="ar-MA" b="1" dirty="0"/>
              <a:t>وظائف الدولة</a:t>
            </a:r>
            <a:endParaRPr lang="fr-FR" dirty="0"/>
          </a:p>
        </p:txBody>
      </p:sp>
      <p:sp>
        <p:nvSpPr>
          <p:cNvPr id="3" name="Sous-titre 2"/>
          <p:cNvSpPr>
            <a:spLocks noGrp="1"/>
          </p:cNvSpPr>
          <p:nvPr>
            <p:ph type="subTitle" idx="1"/>
          </p:nvPr>
        </p:nvSpPr>
        <p:spPr>
          <a:xfrm>
            <a:off x="251520" y="1124744"/>
            <a:ext cx="8712968" cy="5400600"/>
          </a:xfrm>
        </p:spPr>
        <p:txBody>
          <a:bodyPr/>
          <a:lstStyle/>
          <a:p>
            <a:pPr algn="r"/>
            <a:r>
              <a:rPr lang="ar-MA" sz="3600" dirty="0">
                <a:solidFill>
                  <a:schemeClr val="tx1"/>
                </a:solidFill>
              </a:rPr>
              <a:t>تشكل وظائف الدولة مظاهر لممارسة </a:t>
            </a:r>
            <a:r>
              <a:rPr lang="ar-MA" sz="3600" dirty="0" err="1">
                <a:solidFill>
                  <a:schemeClr val="tx1"/>
                </a:solidFill>
              </a:rPr>
              <a:t>سلطتها.</a:t>
            </a:r>
            <a:r>
              <a:rPr lang="ar-MA" sz="3600" dirty="0">
                <a:solidFill>
                  <a:schemeClr val="tx1"/>
                </a:solidFill>
              </a:rPr>
              <a:t> وبعد أن كان القانون الدستوري، في منظوره الشكلي يقتصر على دراسة وظائف الدولة الدستورية؛ فإن ربطه بعلم السياسة قد جعل دراسته لوظائف الدولة تمتد لبحث طبيعة وظيفة الدولة تجاه المجتمع ودورها في الاقتصاد</a:t>
            </a:r>
            <a:r>
              <a:rPr lang="ar-MA" dirty="0">
                <a:solidFill>
                  <a:schemeClr val="tx1"/>
                </a:solidFill>
              </a:rPr>
              <a:t>.</a:t>
            </a:r>
            <a:endParaRPr lang="fr-FR" dirty="0">
              <a:solidFill>
                <a:schemeClr val="tx1"/>
              </a:solidFill>
            </a:endParaRPr>
          </a:p>
        </p:txBody>
      </p:sp>
      <p:pic>
        <p:nvPicPr>
          <p:cNvPr id="4" name="Image 3" descr="Image1.jpg"/>
          <p:cNvPicPr>
            <a:picLocks noChangeAspect="1"/>
          </p:cNvPicPr>
          <p:nvPr/>
        </p:nvPicPr>
        <p:blipFill>
          <a:blip r:embed="rId2" cstate="print"/>
          <a:stretch>
            <a:fillRect/>
          </a:stretch>
        </p:blipFill>
        <p:spPr>
          <a:xfrm>
            <a:off x="6303264" y="4949952"/>
            <a:ext cx="2840736" cy="190804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78098"/>
          </a:xfrm>
        </p:spPr>
        <p:txBody>
          <a:bodyPr/>
          <a:lstStyle/>
          <a:p>
            <a:pPr algn="ctr"/>
            <a:r>
              <a:rPr lang="ar-MA" b="1" dirty="0">
                <a:solidFill>
                  <a:schemeClr val="tx1"/>
                </a:solidFill>
              </a:rPr>
              <a:t>المرحلة الليبرالية الجديدة</a:t>
            </a:r>
            <a:r>
              <a:rPr lang="ar-MA" dirty="0">
                <a:solidFill>
                  <a:schemeClr val="tx1"/>
                </a:solidFill>
              </a:rPr>
              <a:t> </a:t>
            </a:r>
            <a:endParaRPr lang="fr-FR" dirty="0">
              <a:solidFill>
                <a:schemeClr val="tx1"/>
              </a:solidFill>
            </a:endParaRPr>
          </a:p>
        </p:txBody>
      </p:sp>
      <p:sp>
        <p:nvSpPr>
          <p:cNvPr id="3" name="Espace réservé du contenu 2"/>
          <p:cNvSpPr>
            <a:spLocks noGrp="1"/>
          </p:cNvSpPr>
          <p:nvPr>
            <p:ph sz="quarter" idx="1"/>
          </p:nvPr>
        </p:nvSpPr>
        <p:spPr/>
        <p:txBody>
          <a:bodyPr>
            <a:normAutofit/>
          </a:bodyPr>
          <a:lstStyle/>
          <a:p>
            <a:pPr algn="r" rtl="1"/>
            <a:r>
              <a:rPr lang="ar-MA" dirty="0"/>
              <a:t>انطلقت هذه المرحلة في منتصف السبعينات من القرن </a:t>
            </a:r>
            <a:r>
              <a:rPr lang="ar-MA" dirty="0" err="1"/>
              <a:t>20.</a:t>
            </a:r>
            <a:r>
              <a:rPr lang="ar-MA" dirty="0"/>
              <a:t> وكانت فترة حكم الرئيس الأمريكي رونالد </a:t>
            </a:r>
            <a:r>
              <a:rPr lang="ar-MA" dirty="0" err="1"/>
              <a:t>ريغان </a:t>
            </a:r>
            <a:r>
              <a:rPr lang="ar-MA" dirty="0"/>
              <a:t>(1980-1988) والوزيرة الأولى البريطانية مارغريت </a:t>
            </a:r>
            <a:r>
              <a:rPr lang="ar-MA" dirty="0" err="1"/>
              <a:t>تاتشر </a:t>
            </a:r>
            <a:r>
              <a:rPr lang="ar-MA" dirty="0"/>
              <a:t>(1979-1990) أبرز تجسيد سياسي لها فيما عرف </a:t>
            </a:r>
            <a:r>
              <a:rPr lang="ar-MA" dirty="0" err="1"/>
              <a:t>بالريغانيةوالتاتشرية.</a:t>
            </a:r>
            <a:endParaRPr lang="fr-FR" dirty="0"/>
          </a:p>
          <a:p>
            <a:pPr algn="r" rtl="1"/>
            <a:r>
              <a:rPr lang="ar-MA" dirty="0"/>
              <a:t>	وتتميز هذه المرحلة بمحاولة معالجة الأزمات الجديدة </a:t>
            </a:r>
            <a:r>
              <a:rPr lang="ar-MA" dirty="0" err="1"/>
              <a:t>للرأسمالية </a:t>
            </a:r>
            <a:r>
              <a:rPr lang="ar-MA" dirty="0"/>
              <a:t>- المتمثلة في تزايد معدلات التضخم والكساد والبطالة وضآلة </a:t>
            </a:r>
            <a:r>
              <a:rPr lang="ar-MA" dirty="0" err="1"/>
              <a:t>المردودية</a:t>
            </a:r>
            <a:r>
              <a:rPr lang="ar-MA" dirty="0"/>
              <a:t> وارتفاع عجز ميزانيات الدولة والضغط الضريبي وتصاعد العنف وانعدام </a:t>
            </a:r>
            <a:r>
              <a:rPr lang="ar-MA" dirty="0" err="1"/>
              <a:t>النظام </a:t>
            </a:r>
            <a:r>
              <a:rPr lang="ar-MA" dirty="0"/>
              <a:t>- بالدعوة </a:t>
            </a:r>
            <a:r>
              <a:rPr lang="ar-MA" dirty="0" err="1"/>
              <a:t>للفردانية</a:t>
            </a:r>
            <a:r>
              <a:rPr lang="ar-MA" dirty="0"/>
              <a:t>، والعودة للقيم المحافظة والليبرالية والبسيطة للعائلة والنظام والمبادرة الحرة والملكية الخاصة والحرية، وتقليص تدخل الدولة في الاقتصاد بسياسات </a:t>
            </a:r>
            <a:r>
              <a:rPr lang="ar-MA" b="1" dirty="0" err="1"/>
              <a:t>الخوصصة</a:t>
            </a:r>
            <a:r>
              <a:rPr lang="ar-MA" dirty="0"/>
              <a:t>، والحد من النفقات الاجتماعية العامة في مجالات الإسكان والتعليم والصحة والمساعدة الاجتماعية.</a:t>
            </a:r>
            <a:endParaRPr lang="fr-FR" dirty="0"/>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a:solidFill>
                  <a:schemeClr val="tx1"/>
                </a:solidFill>
              </a:rPr>
              <a:t>الدولة الاشتراكية</a:t>
            </a:r>
            <a:r>
              <a:rPr lang="ar-MA" dirty="0">
                <a:solidFill>
                  <a:schemeClr val="tx1"/>
                </a:solidFill>
              </a:rPr>
              <a:t> </a:t>
            </a:r>
            <a:endParaRPr lang="fr-FR" dirty="0">
              <a:solidFill>
                <a:schemeClr val="tx1"/>
              </a:solidFill>
            </a:endParaRPr>
          </a:p>
        </p:txBody>
      </p:sp>
      <p:sp>
        <p:nvSpPr>
          <p:cNvPr id="3" name="Espace réservé du contenu 2"/>
          <p:cNvSpPr>
            <a:spLocks noGrp="1"/>
          </p:cNvSpPr>
          <p:nvPr>
            <p:ph sz="quarter" idx="1"/>
          </p:nvPr>
        </p:nvSpPr>
        <p:spPr/>
        <p:txBody>
          <a:bodyPr/>
          <a:lstStyle/>
          <a:p>
            <a:pPr algn="r"/>
            <a:r>
              <a:rPr lang="ar-MA" sz="3600" dirty="0"/>
              <a:t>إن الدولة الاشتراكية الممثلة للطبقة العاملة، حسب الإيديولوجية الشيوعية، قد بنت اقتصادها على الملكية العامة لوسائل الإنتاج، ونهج الاقتصاد المخطط الممركز بدل اقتصاد السوق، والتدخل لتوجيه الاقتصاد وتسييره، بطريقة </a:t>
            </a:r>
            <a:r>
              <a:rPr lang="ar-MA" sz="3600" dirty="0" err="1"/>
              <a:t>مباشرة </a:t>
            </a:r>
            <a:r>
              <a:rPr lang="ar-MA" sz="3600" dirty="0"/>
              <a:t>(شركات الدولة بالاتحاد </a:t>
            </a:r>
            <a:r>
              <a:rPr lang="ar-MA" sz="3600" dirty="0" err="1"/>
              <a:t>السوفياتي</a:t>
            </a:r>
            <a:r>
              <a:rPr lang="ar-MA" sz="3600" dirty="0"/>
              <a:t> سابقا) أو بطريقة التسيير </a:t>
            </a:r>
            <a:r>
              <a:rPr lang="ar-MA" sz="3600" dirty="0" err="1"/>
              <a:t>الذاتي </a:t>
            </a:r>
            <a:r>
              <a:rPr lang="ar-MA" sz="3600" dirty="0"/>
              <a:t>(يوغسلافيا في عهد تيتو</a:t>
            </a:r>
            <a:r>
              <a:rPr lang="ar-MA" sz="3600" dirty="0" err="1"/>
              <a:t>).</a:t>
            </a:r>
            <a:endParaRPr lang="fr-FR" sz="3600" dirty="0"/>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124744"/>
          </a:xfrm>
        </p:spPr>
        <p:txBody>
          <a:bodyPr/>
          <a:lstStyle/>
          <a:p>
            <a:pPr algn="ctr"/>
            <a:r>
              <a:rPr lang="ar-MA" b="1" dirty="0">
                <a:solidFill>
                  <a:schemeClr val="tx1"/>
                </a:solidFill>
              </a:rPr>
              <a:t>الدولة في العالم </a:t>
            </a:r>
            <a:r>
              <a:rPr lang="ar-MA" b="1" dirty="0" err="1">
                <a:solidFill>
                  <a:schemeClr val="tx1"/>
                </a:solidFill>
              </a:rPr>
              <a:t>الثالث</a:t>
            </a:r>
            <a:r>
              <a:rPr lang="ar-MA" dirty="0" err="1">
                <a:solidFill>
                  <a:schemeClr val="tx1"/>
                </a:solidFill>
              </a:rPr>
              <a:t> :</a:t>
            </a:r>
            <a:endParaRPr lang="fr-FR" dirty="0">
              <a:solidFill>
                <a:schemeClr val="tx1"/>
              </a:solidFill>
            </a:endParaRPr>
          </a:p>
        </p:txBody>
      </p:sp>
      <p:sp>
        <p:nvSpPr>
          <p:cNvPr id="3" name="Espace réservé du contenu 2"/>
          <p:cNvSpPr>
            <a:spLocks noGrp="1"/>
          </p:cNvSpPr>
          <p:nvPr>
            <p:ph sz="quarter" idx="1"/>
          </p:nvPr>
        </p:nvSpPr>
        <p:spPr>
          <a:xfrm>
            <a:off x="457200" y="1196752"/>
            <a:ext cx="8229600" cy="4929411"/>
          </a:xfrm>
        </p:spPr>
        <p:txBody>
          <a:bodyPr>
            <a:normAutofit fontScale="92500" lnSpcReduction="20000"/>
          </a:bodyPr>
          <a:lstStyle/>
          <a:p>
            <a:pPr algn="r" rtl="1"/>
            <a:r>
              <a:rPr lang="ar-MA" dirty="0"/>
              <a:t>إن أغلب بلدان العالم الثالث لازالت تابعة اقتصاديا لمراكز الهيمنة الرأسمالية وتعتمد في نموها على القروض والاستثمارات الأجنبية.</a:t>
            </a:r>
            <a:endParaRPr lang="fr-FR" dirty="0"/>
          </a:p>
          <a:p>
            <a:pPr algn="r" rtl="1"/>
            <a:r>
              <a:rPr lang="ar-MA" dirty="0"/>
              <a:t>	وبفعل ضعف الطبقة الرأسمالية المحلية؛ فإن دول العالم الثالث قد مرت خلال الستينات وبداية السبعينات من القرن الماضي- بمرحلة كانت الدولة تتدخل فيها في الاقتصاد إما لتقوية رأسمالية </a:t>
            </a:r>
            <a:r>
              <a:rPr lang="ar-MA" dirty="0" err="1"/>
              <a:t>الدولة (مصر </a:t>
            </a:r>
            <a:r>
              <a:rPr lang="ar-MA" dirty="0"/>
              <a:t>- الجزائر) أو لتقوية الطبقة الرأسمالية المحلية </a:t>
            </a:r>
            <a:r>
              <a:rPr lang="ar-MA" dirty="0" err="1"/>
              <a:t>الجديدة </a:t>
            </a:r>
            <a:r>
              <a:rPr lang="ar-MA" dirty="0"/>
              <a:t>(المغرب- </a:t>
            </a:r>
            <a:r>
              <a:rPr lang="ar-MA" dirty="0" err="1"/>
              <a:t>تونس </a:t>
            </a:r>
            <a:r>
              <a:rPr lang="ar-MA" dirty="0"/>
              <a:t>- ساحل العاج)، أو لتوزيع الريع البترولي على مواطنيها والقيام باستثمارات </a:t>
            </a:r>
            <a:r>
              <a:rPr lang="ar-MA" dirty="0" err="1"/>
              <a:t>ضخمة </a:t>
            </a:r>
            <a:r>
              <a:rPr lang="ar-MA" dirty="0"/>
              <a:t>(الدول البترولية</a:t>
            </a:r>
            <a:r>
              <a:rPr lang="ar-MA" dirty="0" err="1"/>
              <a:t>).</a:t>
            </a:r>
            <a:endParaRPr lang="fr-FR" dirty="0"/>
          </a:p>
          <a:p>
            <a:pPr algn="r" rtl="1"/>
            <a:r>
              <a:rPr lang="ar-MA" dirty="0"/>
              <a:t>	وقد نجم عن تدهور أسعار المواد الأولية وعجز الميزانية والميزان التجاري وثقل المديونية وسوء التسيير الاقتصادي تحول دول العالم الثالث انطلاقا من منتصف السبعينات إلى الخضوع لسياسات تقويمية وضعها صندوق النقد الدولي؛ تستهدف تسديد الديون </a:t>
            </a:r>
            <a:r>
              <a:rPr lang="ar-MA" dirty="0" err="1"/>
              <a:t>والخوصصة</a:t>
            </a:r>
            <a:r>
              <a:rPr lang="ar-MA" dirty="0"/>
              <a:t> وتقليص النفقات </a:t>
            </a:r>
            <a:r>
              <a:rPr lang="ar-MA" dirty="0" err="1"/>
              <a:t>الاجتماعية.</a:t>
            </a:r>
            <a:r>
              <a:rPr lang="ar-MA" dirty="0"/>
              <a:t> وقد كان من أثر هذه السياسات التقويمية فقدان دول العالم الثالث لسيادتها الاقتصادية وتزايد الفوارق الاجتماعية فيها رغم بعض </a:t>
            </a:r>
            <a:r>
              <a:rPr lang="ar-MA" dirty="0" err="1"/>
              <a:t>التحسنات</a:t>
            </a:r>
            <a:r>
              <a:rPr lang="ar-MA" dirty="0"/>
              <a:t> المالية في موازناتها.</a:t>
            </a:r>
            <a:endParaRPr lang="fr-FR" dirty="0"/>
          </a:p>
          <a:p>
            <a:pPr algn="r" rtl="1"/>
            <a:r>
              <a:rPr lang="ar-MA" dirty="0"/>
              <a:t>	وبفعل الرفض الشعبي، الذي قوبلت </a:t>
            </a:r>
            <a:r>
              <a:rPr lang="ar-MA" dirty="0" err="1"/>
              <a:t>به</a:t>
            </a:r>
            <a:r>
              <a:rPr lang="ar-MA" dirty="0"/>
              <a:t> هذه السياسات ذات الثمن الاجتماعي الغالي؛ فإن السياسات الاقتصادية للعالم الثالث تتجه بتأثير من المؤسسات المالية الدولية وضغط الشارع وانهيار النموذج الاشتراكي إلى التوفيق بين الخصوصية وتدخل الدولة لمحاربة الفوارق الاجتماعية من خلال قطاع عام.</a:t>
            </a:r>
            <a:endParaRPr lang="fr-FR" dirty="0"/>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a:solidFill>
                  <a:schemeClr val="tx1"/>
                </a:solidFill>
              </a:rPr>
              <a:t>الوظائف الدستورية</a:t>
            </a:r>
            <a:endParaRPr lang="fr-FR" b="1" dirty="0">
              <a:solidFill>
                <a:schemeClr val="tx1"/>
              </a:solidFill>
            </a:endParaRPr>
          </a:p>
        </p:txBody>
      </p:sp>
      <p:sp>
        <p:nvSpPr>
          <p:cNvPr id="3" name="Espace réservé du contenu 2"/>
          <p:cNvSpPr>
            <a:spLocks noGrp="1"/>
          </p:cNvSpPr>
          <p:nvPr>
            <p:ph sz="quarter" idx="1"/>
          </p:nvPr>
        </p:nvSpPr>
        <p:spPr/>
        <p:txBody>
          <a:bodyPr/>
          <a:lstStyle/>
          <a:p>
            <a:pPr algn="r"/>
            <a:r>
              <a:rPr lang="ar-MA" sz="3600" dirty="0"/>
              <a:t>وهي وظائف مشتركة بين مختلف دول </a:t>
            </a:r>
            <a:r>
              <a:rPr lang="ar-MA" sz="3600" dirty="0" err="1"/>
              <a:t>العالم.</a:t>
            </a:r>
            <a:r>
              <a:rPr lang="ar-MA" sz="3600" dirty="0"/>
              <a:t> وتشمل وظيفة التشريع والتنفيذ والقضاء</a:t>
            </a:r>
            <a:r>
              <a:rPr lang="ar-MA" dirty="0"/>
              <a:t>.</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a:solidFill>
                  <a:schemeClr val="tx1"/>
                </a:solidFill>
              </a:rPr>
              <a:t>الوظيفة </a:t>
            </a:r>
            <a:r>
              <a:rPr lang="ar-MA" b="1" dirty="0" err="1">
                <a:solidFill>
                  <a:schemeClr val="tx1"/>
                </a:solidFill>
              </a:rPr>
              <a:t>التشريعية :</a:t>
            </a:r>
            <a:endParaRPr lang="fr-FR" b="1" dirty="0">
              <a:solidFill>
                <a:schemeClr val="tx1"/>
              </a:solidFill>
            </a:endParaRPr>
          </a:p>
        </p:txBody>
      </p:sp>
      <p:sp>
        <p:nvSpPr>
          <p:cNvPr id="3" name="Espace réservé du contenu 2"/>
          <p:cNvSpPr>
            <a:spLocks noGrp="1"/>
          </p:cNvSpPr>
          <p:nvPr>
            <p:ph sz="quarter" idx="1"/>
          </p:nvPr>
        </p:nvSpPr>
        <p:spPr/>
        <p:txBody>
          <a:bodyPr>
            <a:normAutofit/>
          </a:bodyPr>
          <a:lstStyle/>
          <a:p>
            <a:pPr algn="r"/>
            <a:r>
              <a:rPr lang="ar-MA" sz="3600" dirty="0"/>
              <a:t>وتتمثل في إصدار </a:t>
            </a:r>
            <a:r>
              <a:rPr lang="ar-MA" sz="3600" dirty="0" err="1"/>
              <a:t>المشرع </a:t>
            </a:r>
            <a:r>
              <a:rPr lang="ar-MA" sz="3600" dirty="0"/>
              <a:t>(البرلمان في الأنظمة الديمقراطية) لقواعد قانونية عامة مجردة وملزمة مبلورة للاختيارات السياسية للأغلبية البرلمانية.</a:t>
            </a:r>
            <a:endParaRPr lang="fr-FR"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a:solidFill>
                  <a:schemeClr val="tx1"/>
                </a:solidFill>
              </a:rPr>
              <a:t>الوظيفة التنفيذية </a:t>
            </a:r>
            <a:endParaRPr lang="fr-FR" b="1" dirty="0">
              <a:solidFill>
                <a:schemeClr val="tx1"/>
              </a:solidFill>
            </a:endParaRPr>
          </a:p>
        </p:txBody>
      </p:sp>
      <p:sp>
        <p:nvSpPr>
          <p:cNvPr id="3" name="Espace réservé du contenu 2"/>
          <p:cNvSpPr>
            <a:spLocks noGrp="1"/>
          </p:cNvSpPr>
          <p:nvPr>
            <p:ph sz="quarter" idx="1"/>
          </p:nvPr>
        </p:nvSpPr>
        <p:spPr/>
        <p:txBody>
          <a:bodyPr>
            <a:normAutofit/>
          </a:bodyPr>
          <a:lstStyle/>
          <a:p>
            <a:pPr algn="r"/>
            <a:r>
              <a:rPr lang="ar-MA" sz="3600" dirty="0"/>
              <a:t>وتقوم </a:t>
            </a:r>
            <a:r>
              <a:rPr lang="ar-MA" sz="3600" dirty="0" err="1"/>
              <a:t>بها</a:t>
            </a:r>
            <a:r>
              <a:rPr lang="ar-MA" sz="3600" dirty="0"/>
              <a:t> حكومة تسهر على تنفيذ القوانين الصادرة عن البرلمان، وقيادة سياسة الأمة في إطار الخطة التي صادق عليها أو تحت </a:t>
            </a:r>
            <a:r>
              <a:rPr lang="ar-MA" sz="3600" dirty="0" err="1"/>
              <a:t>مراقبته.</a:t>
            </a:r>
            <a:r>
              <a:rPr lang="ar-MA" sz="3600" dirty="0"/>
              <a:t> وللقيام بمهمتها التنفيذية، فإن الحكومة تتوفر على جهاز إداري تابع لها.</a:t>
            </a:r>
            <a:endParaRPr lang="fr-FR" sz="3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a:solidFill>
                  <a:schemeClr val="tx1"/>
                </a:solidFill>
              </a:rPr>
              <a:t>الوظائف </a:t>
            </a:r>
            <a:r>
              <a:rPr lang="ar-MA" b="1" dirty="0" err="1">
                <a:solidFill>
                  <a:schemeClr val="tx1"/>
                </a:solidFill>
              </a:rPr>
              <a:t>القضائية :</a:t>
            </a:r>
            <a:endParaRPr lang="fr-FR" b="1" dirty="0">
              <a:solidFill>
                <a:schemeClr val="tx1"/>
              </a:solidFill>
            </a:endParaRPr>
          </a:p>
        </p:txBody>
      </p:sp>
      <p:sp>
        <p:nvSpPr>
          <p:cNvPr id="3" name="Espace réservé du contenu 2"/>
          <p:cNvSpPr>
            <a:spLocks noGrp="1"/>
          </p:cNvSpPr>
          <p:nvPr>
            <p:ph sz="quarter" idx="1"/>
          </p:nvPr>
        </p:nvSpPr>
        <p:spPr/>
        <p:txBody>
          <a:bodyPr>
            <a:normAutofit/>
          </a:bodyPr>
          <a:lstStyle/>
          <a:p>
            <a:pPr algn="r"/>
            <a:r>
              <a:rPr lang="ar-MA" sz="3600" dirty="0"/>
              <a:t>وتناط بجهاز </a:t>
            </a:r>
            <a:r>
              <a:rPr lang="ar-MA" sz="3600" dirty="0" err="1"/>
              <a:t>قضائي </a:t>
            </a:r>
            <a:r>
              <a:rPr lang="ar-MA" sz="3600" dirty="0"/>
              <a:t>- مستقل عن الحكومة </a:t>
            </a:r>
            <a:r>
              <a:rPr lang="ar-MA" sz="3600" dirty="0" err="1"/>
              <a:t>والبرلمان </a:t>
            </a:r>
            <a:r>
              <a:rPr lang="ar-MA" sz="3600" dirty="0"/>
              <a:t>- يعمل عل فض النزاعات طبقا للقانون، كما أنه يسهر على احترام القانون.</a:t>
            </a:r>
            <a:endParaRPr lang="fr-FR"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a:solidFill>
                  <a:schemeClr val="tx1"/>
                </a:solidFill>
              </a:rPr>
              <a:t>الوظائف الاقتصادية</a:t>
            </a:r>
            <a:endParaRPr lang="fr-FR" b="1" dirty="0">
              <a:solidFill>
                <a:schemeClr val="tx1"/>
              </a:solidFill>
            </a:endParaRPr>
          </a:p>
        </p:txBody>
      </p:sp>
      <p:sp>
        <p:nvSpPr>
          <p:cNvPr id="3" name="Espace réservé du contenu 2"/>
          <p:cNvSpPr>
            <a:spLocks noGrp="1"/>
          </p:cNvSpPr>
          <p:nvPr>
            <p:ph sz="quarter" idx="1"/>
          </p:nvPr>
        </p:nvSpPr>
        <p:spPr/>
        <p:txBody>
          <a:bodyPr>
            <a:normAutofit/>
          </a:bodyPr>
          <a:lstStyle/>
          <a:p>
            <a:pPr algn="r"/>
            <a:r>
              <a:rPr lang="ar-MA" sz="3600" dirty="0"/>
              <a:t>يلاحظ أن هذه الوظائف تضيق أو تتسع حسب النظام الاقتصادي للدولة.</a:t>
            </a:r>
            <a:endParaRPr lang="fr-FR"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MA" b="1" dirty="0" smtClean="0"/>
              <a:t>الدولة </a:t>
            </a:r>
            <a:r>
              <a:rPr lang="ar-MA" b="1" dirty="0" err="1"/>
              <a:t>الرأسمالية</a:t>
            </a:r>
            <a:r>
              <a:rPr lang="ar-MA" dirty="0" err="1"/>
              <a:t> :</a:t>
            </a:r>
            <a:r>
              <a:rPr lang="fr-FR" dirty="0"/>
              <a:t/>
            </a:r>
            <a:br>
              <a:rPr lang="fr-FR" dirty="0"/>
            </a:br>
            <a:endParaRPr lang="fr-FR" dirty="0"/>
          </a:p>
        </p:txBody>
      </p:sp>
      <p:sp>
        <p:nvSpPr>
          <p:cNvPr id="3" name="Espace réservé du contenu 2"/>
          <p:cNvSpPr>
            <a:spLocks noGrp="1"/>
          </p:cNvSpPr>
          <p:nvPr>
            <p:ph sz="quarter" idx="1"/>
          </p:nvPr>
        </p:nvSpPr>
        <p:spPr/>
        <p:txBody>
          <a:bodyPr/>
          <a:lstStyle/>
          <a:p>
            <a:pPr algn="r"/>
            <a:r>
              <a:rPr lang="ar-MA" dirty="0"/>
              <a:t>	</a:t>
            </a:r>
            <a:r>
              <a:rPr lang="ar-MA" sz="3600" dirty="0"/>
              <a:t>شهدت الدولة الرأسمالية منذ </a:t>
            </a:r>
            <a:r>
              <a:rPr lang="ar-MA" sz="3600" dirty="0" err="1"/>
              <a:t>تأسيسها </a:t>
            </a:r>
            <a:r>
              <a:rPr lang="ar-MA" sz="3600" dirty="0"/>
              <a:t>- قبل قرنين وإلى تسعينات القرن </a:t>
            </a:r>
            <a:r>
              <a:rPr lang="ar-MA" sz="3600" dirty="0" err="1"/>
              <a:t>العشرين </a:t>
            </a:r>
            <a:r>
              <a:rPr lang="ar-MA" sz="3600" dirty="0"/>
              <a:t>- المرور من ثلاث </a:t>
            </a:r>
            <a:r>
              <a:rPr lang="ar-MA" sz="3600" dirty="0" err="1"/>
              <a:t>مراحل :</a:t>
            </a:r>
            <a:endParaRPr lang="fr-FR" sz="3600" dirty="0"/>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MA" b="1" dirty="0"/>
              <a:t>مرحلة </a:t>
            </a:r>
            <a:r>
              <a:rPr lang="ar-MA" b="1" dirty="0" err="1"/>
              <a:t>الدولة </a:t>
            </a:r>
            <a:r>
              <a:rPr lang="ar-MA" b="1" dirty="0"/>
              <a:t>- </a:t>
            </a:r>
            <a:r>
              <a:rPr lang="ar-MA" b="1" dirty="0" err="1"/>
              <a:t>الحارسة </a:t>
            </a:r>
            <a:r>
              <a:rPr lang="ar-MA" dirty="0" err="1" smtClean="0"/>
              <a:t>:</a:t>
            </a:r>
            <a:endParaRPr lang="fr-FR" dirty="0"/>
          </a:p>
        </p:txBody>
      </p:sp>
      <p:sp>
        <p:nvSpPr>
          <p:cNvPr id="3" name="Espace réservé du contenu 2"/>
          <p:cNvSpPr>
            <a:spLocks noGrp="1"/>
          </p:cNvSpPr>
          <p:nvPr>
            <p:ph sz="quarter" idx="1"/>
          </p:nvPr>
        </p:nvSpPr>
        <p:spPr/>
        <p:txBody>
          <a:bodyPr/>
          <a:lstStyle/>
          <a:p>
            <a:pPr algn="r"/>
            <a:r>
              <a:rPr lang="ar-MA" dirty="0"/>
              <a:t> </a:t>
            </a:r>
            <a:r>
              <a:rPr lang="ar-MA" sz="3600" dirty="0"/>
              <a:t>الممتدة حتى بداية القرن 20 والملخصة في </a:t>
            </a:r>
            <a:r>
              <a:rPr lang="ar-MA" sz="3600" dirty="0" err="1"/>
              <a:t>القولة</a:t>
            </a:r>
            <a:r>
              <a:rPr lang="ar-MA" sz="3600" dirty="0"/>
              <a:t> </a:t>
            </a:r>
            <a:r>
              <a:rPr lang="ar-MA" sz="3600" dirty="0" err="1"/>
              <a:t>الشهيرة : </a:t>
            </a:r>
            <a:r>
              <a:rPr lang="ar-MA" sz="3600" dirty="0"/>
              <a:t>"</a:t>
            </a:r>
            <a:r>
              <a:rPr lang="ar-MA" sz="3600" dirty="0" err="1"/>
              <a:t>دعه</a:t>
            </a:r>
            <a:r>
              <a:rPr lang="ar-MA" sz="3600" dirty="0"/>
              <a:t> يعمل </a:t>
            </a:r>
            <a:r>
              <a:rPr lang="ar-MA" sz="3600" dirty="0" err="1"/>
              <a:t>دعه</a:t>
            </a:r>
            <a:r>
              <a:rPr lang="ar-MA" sz="3600" dirty="0"/>
              <a:t> </a:t>
            </a:r>
            <a:r>
              <a:rPr lang="ar-MA" sz="3600" dirty="0" err="1"/>
              <a:t>يمر".</a:t>
            </a:r>
            <a:r>
              <a:rPr lang="ar-MA" sz="3600" dirty="0"/>
              <a:t> وقد تميزت هذه المرحلة باقتصار وظيفة الدولة على ضمان الأمن </a:t>
            </a:r>
            <a:r>
              <a:rPr lang="ar-MA" sz="3600" dirty="0" err="1"/>
              <a:t>الداخلي </a:t>
            </a:r>
            <a:r>
              <a:rPr lang="ar-MA" sz="3600" dirty="0"/>
              <a:t>(للمواطنين) </a:t>
            </a:r>
            <a:r>
              <a:rPr lang="ar-MA" sz="3600" dirty="0" err="1"/>
              <a:t>والخارجي </a:t>
            </a:r>
            <a:r>
              <a:rPr lang="ar-MA" sz="3600" dirty="0"/>
              <a:t>(في مواجهة المعتدين)، والإشراف على القضاء، وحماية الملكية الفردية والامتناع عن أي شكل من أشكال التدخل في النشاط الاقتصادي والتجاري.</a:t>
            </a:r>
            <a:endParaRPr lang="fr-FR"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a:t>مرحلة دولة العناية</a:t>
            </a:r>
            <a:endParaRPr lang="fr-FR" dirty="0"/>
          </a:p>
        </p:txBody>
      </p:sp>
      <p:sp>
        <p:nvSpPr>
          <p:cNvPr id="3" name="Espace réservé du contenu 2"/>
          <p:cNvSpPr>
            <a:spLocks noGrp="1"/>
          </p:cNvSpPr>
          <p:nvPr>
            <p:ph sz="quarter" idx="1"/>
          </p:nvPr>
        </p:nvSpPr>
        <p:spPr/>
        <p:txBody>
          <a:bodyPr/>
          <a:lstStyle/>
          <a:p>
            <a:pPr algn="r"/>
            <a:r>
              <a:rPr lang="ar-MA" dirty="0"/>
              <a:t> </a:t>
            </a:r>
            <a:r>
              <a:rPr lang="ar-MA" sz="3600" dirty="0"/>
              <a:t>الممتدة من الثلاثينات إلى منتصف سبعينات القرن </a:t>
            </a:r>
            <a:r>
              <a:rPr lang="ar-MA" sz="3600" dirty="0" err="1"/>
              <a:t>العشرين.</a:t>
            </a:r>
            <a:r>
              <a:rPr lang="ar-MA" sz="3600" dirty="0"/>
              <a:t> وقد شهدت هذه المرحلة تخطي الدولة لحدود </a:t>
            </a:r>
            <a:r>
              <a:rPr lang="ar-MA" sz="3600" dirty="0" err="1"/>
              <a:t>الدولة </a:t>
            </a:r>
            <a:r>
              <a:rPr lang="ar-MA" sz="3600" dirty="0"/>
              <a:t>- الدر كي، وتدخلها في الاقتصاد بإنشاء قطاع عام يتضمن مؤسسات عمومية اقتصادية وتجارية مديرة للنشاط الاقتصادي إلى جانب القطاع الخاص، وكذا إيجاد ضمان اجتماعي وخدمات </a:t>
            </a:r>
            <a:r>
              <a:rPr lang="ar-MA" sz="3600" dirty="0" err="1"/>
              <a:t>اجتماعية </a:t>
            </a:r>
            <a:r>
              <a:rPr lang="ar-MA" sz="3600" dirty="0"/>
              <a:t>(تعليمية </a:t>
            </a:r>
            <a:r>
              <a:rPr lang="ar-MA" sz="3600" dirty="0" err="1"/>
              <a:t>وصحية ...</a:t>
            </a:r>
            <a:r>
              <a:rPr lang="ar-MA" sz="3600" dirty="0"/>
              <a:t>) للحد من الفوارق الاجتماعية.</a:t>
            </a:r>
            <a:endParaRPr lang="fr-FR" sz="3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711</TotalTime>
  <Words>404</Words>
  <Application>Microsoft Office PowerPoint</Application>
  <PresentationFormat>Affichage à l'écran (4:3)</PresentationFormat>
  <Paragraphs>28</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Oriel</vt:lpstr>
      <vt:lpstr>وظائف الدولة</vt:lpstr>
      <vt:lpstr>الوظائف الدستورية</vt:lpstr>
      <vt:lpstr>الوظيفة التشريعية :</vt:lpstr>
      <vt:lpstr>الوظيفة التنفيذية </vt:lpstr>
      <vt:lpstr>الوظائف القضائية :</vt:lpstr>
      <vt:lpstr>الوظائف الاقتصادية</vt:lpstr>
      <vt:lpstr>الدولة الرأسمالية : </vt:lpstr>
      <vt:lpstr>مرحلة الدولة - الحارسة :</vt:lpstr>
      <vt:lpstr>مرحلة دولة العناية</vt:lpstr>
      <vt:lpstr>المرحلة الليبرالية الجديدة </vt:lpstr>
      <vt:lpstr>الدولة الاشتراكية </vt:lpstr>
      <vt:lpstr>الدولة في العالم الثالث :</vt:lpstr>
      <vt:lpstr>Diapositive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وظائف الدولة</dc:title>
  <dc:creator>pc</dc:creator>
  <cp:lastModifiedBy>pc</cp:lastModifiedBy>
  <cp:revision>10</cp:revision>
  <dcterms:created xsi:type="dcterms:W3CDTF">2020-03-19T00:17:56Z</dcterms:created>
  <dcterms:modified xsi:type="dcterms:W3CDTF">2020-03-22T18:43:40Z</dcterms:modified>
</cp:coreProperties>
</file>